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4523dc9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4523dc9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44523dc99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44523dc99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44523dc99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44523dc99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4523dc99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4523dc99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44523dc99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44523dc99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44523dc99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44523dc99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4523dc99_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4523dc99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ad384ae8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ad384ae8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44523dc99_2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44523dc99_2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4523dc99_2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4523dc99_2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3b5f95a3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3b5f95a3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44523dc99_2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44523dc99_2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4523dc9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4523dc9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44523dc9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44523dc9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44523dc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44523dc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4523dc99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4523dc99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44523dc99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44523dc99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44523dc99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44523dc99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4523dc99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4523dc99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4523dc99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4523dc99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4523dc99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4523dc99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3850" y="3871575"/>
            <a:ext cx="370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By: Vincent Qu, Shivani Chopra, Harry Kay &amp; Verina Hanien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0" y="76200"/>
            <a:ext cx="8945226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550" y="339388"/>
            <a:ext cx="1590675" cy="44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 rot="9377878">
            <a:off x="-891500" y="2877038"/>
            <a:ext cx="25336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959250" y="1925588"/>
            <a:ext cx="7225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highlight>
                  <a:schemeClr val="dk1"/>
                </a:highlight>
                <a:latin typeface="Lobster"/>
                <a:ea typeface="Lobster"/>
                <a:cs typeface="Lobster"/>
                <a:sym typeface="Lobster"/>
              </a:rPr>
              <a:t>Panda Mick’s</a:t>
            </a:r>
            <a:endParaRPr b="1" sz="5300">
              <a:highlight>
                <a:schemeClr val="dk1"/>
              </a:highlight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26C06"/>
                </a:solidFill>
                <a:highlight>
                  <a:srgbClr val="FFFFFF"/>
                </a:highlight>
                <a:latin typeface="Lobster"/>
                <a:ea typeface="Lobster"/>
                <a:cs typeface="Lobster"/>
                <a:sym typeface="Lobster"/>
              </a:rPr>
              <a:t>Specializing in pandemic friendly cuisine since March, 2020</a:t>
            </a:r>
            <a:endParaRPr sz="2300">
              <a:solidFill>
                <a:srgbClr val="026C06"/>
              </a:solidFill>
              <a:highlight>
                <a:srgbClr val="FFFFFF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 rot="-9470982">
            <a:off x="386600" y="3129288"/>
            <a:ext cx="25336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 b="2578" l="13412" r="20089" t="5670"/>
          <a:stretch/>
        </p:blipFill>
        <p:spPr>
          <a:xfrm>
            <a:off x="140725" y="3604575"/>
            <a:ext cx="1061700" cy="14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4294967295" type="ctrTitle"/>
          </p:nvPr>
        </p:nvSpPr>
        <p:spPr>
          <a:xfrm>
            <a:off x="268500" y="43755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During the course of the pandemic, Panda Mick’s has received an eclectic score of reviews across multiple platforms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285875" y="2124075"/>
            <a:ext cx="1724100" cy="1989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9600000" dist="3143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252575" y="2772225"/>
            <a:ext cx="1790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26C06"/>
                </a:solidFill>
              </a:rPr>
              <a:t>5</a:t>
            </a:r>
            <a:endParaRPr b="1" sz="4800">
              <a:solidFill>
                <a:srgbClr val="026C06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09975" y="2842575"/>
            <a:ext cx="1571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KNOWN PLATFORMS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4800600" y="2124075"/>
            <a:ext cx="1724100" cy="1989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9600000" dist="3143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6524700" y="2842575"/>
            <a:ext cx="1571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AGGREGATED REVIEWS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4767300" y="2772225"/>
            <a:ext cx="1790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26C06"/>
                </a:solidFill>
              </a:rPr>
              <a:t>1.2K+</a:t>
            </a:r>
            <a:endParaRPr b="1" sz="3000">
              <a:solidFill>
                <a:srgbClr val="026C0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00" y="1175900"/>
            <a:ext cx="5615601" cy="3472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4"/>
          <p:cNvSpPr txBox="1"/>
          <p:nvPr>
            <p:ph idx="4294967295" type="ctrTitle"/>
          </p:nvPr>
        </p:nvSpPr>
        <p:spPr>
          <a:xfrm>
            <a:off x="268500" y="275625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# of aggregate orders per day has steadily declined MoM, potentially due to lower ratings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 rot="-5400000">
            <a:off x="200025" y="2565250"/>
            <a:ext cx="26049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Average # orders per day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269550" y="4526100"/>
            <a:ext cx="26049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Month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4294967295" type="ctrTitle"/>
          </p:nvPr>
        </p:nvSpPr>
        <p:spPr>
          <a:xfrm>
            <a:off x="268500" y="1899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With: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395325" y="838200"/>
            <a:ext cx="2276400" cy="18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3433800" y="838200"/>
            <a:ext cx="2276400" cy="18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6472275" y="838200"/>
            <a:ext cx="2276400" cy="18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idx="4294967295" type="ctrTitle"/>
          </p:nvPr>
        </p:nvSpPr>
        <p:spPr>
          <a:xfrm>
            <a:off x="66675" y="4415125"/>
            <a:ext cx="903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Panda Mick’s barely has time to respond, let alone differentiate negative from positive reviews!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95287" y="838200"/>
            <a:ext cx="2276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26C06"/>
                </a:solidFill>
              </a:rPr>
              <a:t>5 Sub-par Servers</a:t>
            </a:r>
            <a:endParaRPr b="1" sz="1700">
              <a:solidFill>
                <a:srgbClr val="026C06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33762" y="838200"/>
            <a:ext cx="2276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26C06"/>
                </a:solidFill>
              </a:rPr>
              <a:t>4 Average Managers</a:t>
            </a:r>
            <a:endParaRPr b="1" sz="1700">
              <a:solidFill>
                <a:srgbClr val="026C06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6472313" y="838200"/>
            <a:ext cx="2276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26C06"/>
                </a:solidFill>
              </a:rPr>
              <a:t>2 Cute Yet </a:t>
            </a:r>
            <a:endParaRPr b="1" sz="1700">
              <a:solidFill>
                <a:srgbClr val="026C0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26C06"/>
                </a:solidFill>
              </a:rPr>
              <a:t>Useless Supervisors</a:t>
            </a:r>
            <a:endParaRPr b="1" sz="1700">
              <a:solidFill>
                <a:srgbClr val="026C06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1762125" y="3115125"/>
            <a:ext cx="26049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~200*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ORDERS PER DAY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* declined from 250 orders a day in March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4971975" y="3115125"/>
            <a:ext cx="2276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5+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DELIVERY &amp; TAKEOUT PLATFORMS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401" y="1975700"/>
            <a:ext cx="692700" cy="6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73594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25" y="1273594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8775" y="1273594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1975100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8">
            <a:alphaModFix/>
          </a:blip>
          <a:srcRect b="0" l="7263" r="5017" t="0"/>
          <a:stretch/>
        </p:blipFill>
        <p:spPr>
          <a:xfrm>
            <a:off x="3656419" y="1228056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9">
            <a:alphaModFix/>
          </a:blip>
          <a:srcRect b="-599" l="0" r="0" t="600"/>
          <a:stretch/>
        </p:blipFill>
        <p:spPr>
          <a:xfrm>
            <a:off x="4744625" y="1228056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6419" y="1954863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44625" y="1954850"/>
            <a:ext cx="694800" cy="69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12">
            <a:alphaModFix/>
          </a:blip>
          <a:srcRect b="23748" l="3763" r="3763" t="6894"/>
          <a:stretch/>
        </p:blipFill>
        <p:spPr>
          <a:xfrm>
            <a:off x="6501375" y="1524000"/>
            <a:ext cx="1097400" cy="109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17825" y="1524000"/>
            <a:ext cx="1097400" cy="109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4294967295" type="ctrTitle"/>
          </p:nvPr>
        </p:nvSpPr>
        <p:spPr>
          <a:xfrm>
            <a:off x="638175" y="2285400"/>
            <a:ext cx="782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Steady decline in orders may be due to lack of business response - especially towards negative reviews. 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Panda Mick’s was to implement an automated yet intuitive response system, average # of orders per day would increase since customers would feel acknowledged.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4294967295" type="ctrTitle"/>
          </p:nvPr>
        </p:nvSpPr>
        <p:spPr>
          <a:xfrm>
            <a:off x="4797200" y="1904400"/>
            <a:ext cx="35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865875" y="834853"/>
            <a:ext cx="8182800" cy="913500"/>
          </a:xfrm>
          <a:prstGeom prst="rect">
            <a:avLst/>
          </a:prstGeom>
          <a:solidFill>
            <a:srgbClr val="026C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4294967295" type="ctrTitle"/>
          </p:nvPr>
        </p:nvSpPr>
        <p:spPr>
          <a:xfrm>
            <a:off x="268500" y="1899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8"/>
          <p:cNvSpPr/>
          <p:nvPr/>
        </p:nvSpPr>
        <p:spPr>
          <a:xfrm rot="2184865">
            <a:off x="414855" y="831205"/>
            <a:ext cx="920789" cy="920789"/>
          </a:xfrm>
          <a:prstGeom prst="roundRect">
            <a:avLst>
              <a:gd fmla="val 16667" name="adj"/>
            </a:avLst>
          </a:prstGeom>
          <a:solidFill>
            <a:srgbClr val="026C06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1600425" y="1909000"/>
            <a:ext cx="7448100" cy="913500"/>
          </a:xfrm>
          <a:prstGeom prst="rect">
            <a:avLst/>
          </a:prstGeom>
          <a:solidFill>
            <a:srgbClr val="026C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rot="2184865">
            <a:off x="1043505" y="1905355"/>
            <a:ext cx="920789" cy="920789"/>
          </a:xfrm>
          <a:prstGeom prst="roundRect">
            <a:avLst>
              <a:gd fmla="val 16667" name="adj"/>
            </a:avLst>
          </a:prstGeom>
          <a:solidFill>
            <a:srgbClr val="026C06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2244900" y="2983150"/>
            <a:ext cx="6803700" cy="913500"/>
          </a:xfrm>
          <a:prstGeom prst="rect">
            <a:avLst/>
          </a:prstGeom>
          <a:solidFill>
            <a:srgbClr val="026C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 rot="2184865">
            <a:off x="1704655" y="2979505"/>
            <a:ext cx="920789" cy="920789"/>
          </a:xfrm>
          <a:prstGeom prst="roundRect">
            <a:avLst>
              <a:gd fmla="val 16667" name="adj"/>
            </a:avLst>
          </a:prstGeom>
          <a:solidFill>
            <a:srgbClr val="026C06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2906050" y="4062700"/>
            <a:ext cx="6142500" cy="913500"/>
          </a:xfrm>
          <a:prstGeom prst="rect">
            <a:avLst/>
          </a:prstGeom>
          <a:solidFill>
            <a:srgbClr val="026C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 rot="2184865">
            <a:off x="2477880" y="4053655"/>
            <a:ext cx="920789" cy="920789"/>
          </a:xfrm>
          <a:prstGeom prst="roundRect">
            <a:avLst>
              <a:gd fmla="val 16667" name="adj"/>
            </a:avLst>
          </a:prstGeom>
          <a:solidFill>
            <a:srgbClr val="026C06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134250" y="103571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 the Model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762900" y="210985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Personalize it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424050" y="318401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Enhance the Model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2197275" y="425816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 it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587250" y="946025"/>
            <a:ext cx="6569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Created shell NLP code for sentiment analysis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Sampled a large YELP review dataset with </a:t>
            </a:r>
            <a:r>
              <a:rPr b="1" lang="en" sz="1200">
                <a:solidFill>
                  <a:srgbClr val="FFFFFF"/>
                </a:solidFill>
              </a:rPr>
              <a:t>1MM</a:t>
            </a:r>
            <a:r>
              <a:rPr lang="en" sz="1200">
                <a:solidFill>
                  <a:srgbClr val="FFFFFF"/>
                </a:solidFill>
              </a:rPr>
              <a:t> reviews from Kaggle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Ensured basic sentiment was accurate; model was at 67% predictable accuracy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2195834" y="2020900"/>
            <a:ext cx="5961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Developed list of responses, ranging from very positive (5 stars) to abysmal (1 star)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Produced list of variables, specific to Panda Mick’s (i.e. server names, delivery services, etc)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2851795" y="3097750"/>
            <a:ext cx="5305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Joined the model with personalized variables and response types based on predicted star rating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593210" y="4169200"/>
            <a:ext cx="4563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Created 5 sample responses and ensured model had predicted expected star rating &amp; personalized responses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44555" l="29679" r="28764" t="15793"/>
          <a:stretch/>
        </p:blipFill>
        <p:spPr>
          <a:xfrm>
            <a:off x="8157075" y="4085875"/>
            <a:ext cx="868800" cy="87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7063" y="3008188"/>
            <a:ext cx="868800" cy="86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5">
            <a:alphaModFix/>
          </a:blip>
          <a:srcRect b="27099" l="21603" r="21603" t="19269"/>
          <a:stretch/>
        </p:blipFill>
        <p:spPr>
          <a:xfrm>
            <a:off x="8157075" y="1931350"/>
            <a:ext cx="868800" cy="86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6">
            <a:alphaModFix/>
          </a:blip>
          <a:srcRect b="24891" l="11200" r="16768" t="14605"/>
          <a:stretch/>
        </p:blipFill>
        <p:spPr>
          <a:xfrm>
            <a:off x="8157075" y="854500"/>
            <a:ext cx="868800" cy="86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idx="4294967295" type="ctrTitle"/>
          </p:nvPr>
        </p:nvSpPr>
        <p:spPr>
          <a:xfrm>
            <a:off x="568100" y="1999050"/>
            <a:ext cx="35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4638675" y="1786050"/>
            <a:ext cx="4295700" cy="3057600"/>
          </a:xfrm>
          <a:prstGeom prst="frame">
            <a:avLst>
              <a:gd fmla="val 59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4724325" y="1873688"/>
            <a:ext cx="4124400" cy="2863200"/>
          </a:xfrm>
          <a:prstGeom prst="rect">
            <a:avLst/>
          </a:prstGeom>
          <a:noFill/>
          <a:ln cap="flat" cmpd="sng" w="19050">
            <a:solidFill>
              <a:srgbClr val="026C0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209625" y="1124100"/>
            <a:ext cx="4295700" cy="3057600"/>
          </a:xfrm>
          <a:prstGeom prst="frame">
            <a:avLst>
              <a:gd fmla="val 59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295275" y="1223100"/>
            <a:ext cx="4124400" cy="2863200"/>
          </a:xfrm>
          <a:prstGeom prst="rect">
            <a:avLst/>
          </a:prstGeom>
          <a:noFill/>
          <a:ln cap="flat" cmpd="sng" w="19050">
            <a:solidFill>
              <a:srgbClr val="026C0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614325" y="1457475"/>
            <a:ext cx="3486300" cy="952500"/>
          </a:xfrm>
          <a:prstGeom prst="wedgeRoundRectCallout">
            <a:avLst>
              <a:gd fmla="val -48769" name="adj1"/>
              <a:gd fmla="val 7498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676275" y="1533675"/>
            <a:ext cx="3362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Feedback: </a:t>
            </a:r>
            <a:r>
              <a:rPr lang="en" sz="1100">
                <a:solidFill>
                  <a:srgbClr val="026C06"/>
                </a:solidFill>
              </a:rPr>
              <a:t>I loved this restaurant! Our servers were great, and very responsive to our needs. My wife and I went there for our 10th anniversary, and we will be recommending the experience to our friends.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272" name="Google Shape;272;p30"/>
          <p:cNvSpPr/>
          <p:nvPr/>
        </p:nvSpPr>
        <p:spPr>
          <a:xfrm rot="10800000">
            <a:off x="614325" y="2838600"/>
            <a:ext cx="3486300" cy="952500"/>
          </a:xfrm>
          <a:prstGeom prst="wedgeRoundRectCallout">
            <a:avLst>
              <a:gd fmla="val -49314" name="adj1"/>
              <a:gd fmla="val 740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1666875" y="2508700"/>
            <a:ext cx="1381200" cy="231188"/>
            <a:chOff x="1571550" y="2334750"/>
            <a:chExt cx="1381200" cy="231188"/>
          </a:xfrm>
        </p:grpSpPr>
        <p:sp>
          <p:nvSpPr>
            <p:cNvPr id="274" name="Google Shape;274;p30"/>
            <p:cNvSpPr/>
            <p:nvPr/>
          </p:nvSpPr>
          <p:spPr>
            <a:xfrm>
              <a:off x="15715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85730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21430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428800" y="2334750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714550" y="23372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30"/>
          <p:cNvSpPr txBox="1"/>
          <p:nvPr/>
        </p:nvSpPr>
        <p:spPr>
          <a:xfrm>
            <a:off x="676275" y="2914800"/>
            <a:ext cx="3362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Generated response:</a:t>
            </a:r>
            <a:r>
              <a:rPr lang="en" sz="1100">
                <a:solidFill>
                  <a:srgbClr val="026C06"/>
                </a:solidFill>
              </a:rPr>
              <a:t> We’re glad we could be a part of your special day! Congratulations on your anniversary.</a:t>
            </a:r>
            <a:endParaRPr sz="1100">
              <a:solidFill>
                <a:srgbClr val="026C06"/>
              </a:solidFill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5043375" y="2119425"/>
            <a:ext cx="3486300" cy="952500"/>
          </a:xfrm>
          <a:prstGeom prst="wedgeRoundRectCallout">
            <a:avLst>
              <a:gd fmla="val -48769" name="adj1"/>
              <a:gd fmla="val 7498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 rot="10800000">
            <a:off x="5043375" y="3500550"/>
            <a:ext cx="3486300" cy="952500"/>
          </a:xfrm>
          <a:prstGeom prst="wedgeRoundRectCallout">
            <a:avLst>
              <a:gd fmla="val -49314" name="adj1"/>
              <a:gd fmla="val 740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30"/>
          <p:cNvGrpSpPr/>
          <p:nvPr/>
        </p:nvGrpSpPr>
        <p:grpSpPr>
          <a:xfrm>
            <a:off x="6095925" y="3170650"/>
            <a:ext cx="1381200" cy="231188"/>
            <a:chOff x="1571550" y="2334750"/>
            <a:chExt cx="1381200" cy="231188"/>
          </a:xfrm>
        </p:grpSpPr>
        <p:sp>
          <p:nvSpPr>
            <p:cNvPr id="283" name="Google Shape;283;p30"/>
            <p:cNvSpPr/>
            <p:nvPr/>
          </p:nvSpPr>
          <p:spPr>
            <a:xfrm>
              <a:off x="15715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185730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1430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2428800" y="2334750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714550" y="23372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0"/>
          <p:cNvSpPr txBox="1"/>
          <p:nvPr/>
        </p:nvSpPr>
        <p:spPr>
          <a:xfrm>
            <a:off x="5105325" y="2195625"/>
            <a:ext cx="336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Feedback: </a:t>
            </a:r>
            <a:r>
              <a:rPr lang="en" sz="1100">
                <a:solidFill>
                  <a:srgbClr val="026C06"/>
                </a:solidFill>
              </a:rPr>
              <a:t>What a lousy joint. The food was undercooked and mealy. I wouldn’t go there if you paid me. The restaurant was dirty, and during Covid, that is a major concern for my family. Go there at your own risk.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5105325" y="3576750"/>
            <a:ext cx="336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Generated response:</a:t>
            </a:r>
            <a:r>
              <a:rPr lang="en" sz="1100">
                <a:solidFill>
                  <a:srgbClr val="026C06"/>
                </a:solidFill>
              </a:rPr>
              <a:t> </a:t>
            </a:r>
            <a:r>
              <a:rPr lang="en" sz="1100">
                <a:solidFill>
                  <a:srgbClr val="026C06"/>
                </a:solidFill>
              </a:rPr>
              <a:t>We assure you that Panda Mick's is taking all precautions. We apologize that we were not up to par during your visit. Please give us another chance to provide a better experience.</a:t>
            </a:r>
            <a:endParaRPr sz="1100">
              <a:solidFill>
                <a:srgbClr val="026C06"/>
              </a:solidFill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572000" y="1419835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Scenario 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91" name="Google Shape;291;p30"/>
          <p:cNvSpPr txBox="1"/>
          <p:nvPr>
            <p:ph idx="4294967295" type="ctrTitle"/>
          </p:nvPr>
        </p:nvSpPr>
        <p:spPr>
          <a:xfrm>
            <a:off x="268500" y="1899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Test Cases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137250" y="76261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Scenario 1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4638675" y="1786050"/>
            <a:ext cx="4295700" cy="3057600"/>
          </a:xfrm>
          <a:prstGeom prst="frame">
            <a:avLst>
              <a:gd fmla="val 59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4724325" y="1873688"/>
            <a:ext cx="4124400" cy="2863200"/>
          </a:xfrm>
          <a:prstGeom prst="rect">
            <a:avLst/>
          </a:prstGeom>
          <a:noFill/>
          <a:ln cap="flat" cmpd="sng" w="19050">
            <a:solidFill>
              <a:srgbClr val="026C0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209625" y="1124100"/>
            <a:ext cx="4295700" cy="3057600"/>
          </a:xfrm>
          <a:prstGeom prst="frame">
            <a:avLst>
              <a:gd fmla="val 59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295275" y="1223100"/>
            <a:ext cx="4124400" cy="2863200"/>
          </a:xfrm>
          <a:prstGeom prst="rect">
            <a:avLst/>
          </a:prstGeom>
          <a:noFill/>
          <a:ln cap="flat" cmpd="sng" w="19050">
            <a:solidFill>
              <a:srgbClr val="026C0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14325" y="1457475"/>
            <a:ext cx="3486300" cy="952500"/>
          </a:xfrm>
          <a:prstGeom prst="wedgeRoundRectCallout">
            <a:avLst>
              <a:gd fmla="val -48769" name="adj1"/>
              <a:gd fmla="val 7498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 rot="10800000">
            <a:off x="614325" y="2838600"/>
            <a:ext cx="3486300" cy="952500"/>
          </a:xfrm>
          <a:prstGeom prst="wedgeRoundRectCallout">
            <a:avLst>
              <a:gd fmla="val -49314" name="adj1"/>
              <a:gd fmla="val 740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1"/>
          <p:cNvGrpSpPr/>
          <p:nvPr/>
        </p:nvGrpSpPr>
        <p:grpSpPr>
          <a:xfrm>
            <a:off x="1666875" y="2508700"/>
            <a:ext cx="1381200" cy="231188"/>
            <a:chOff x="1571550" y="2334750"/>
            <a:chExt cx="1381200" cy="231188"/>
          </a:xfrm>
        </p:grpSpPr>
        <p:sp>
          <p:nvSpPr>
            <p:cNvPr id="304" name="Google Shape;304;p31"/>
            <p:cNvSpPr/>
            <p:nvPr/>
          </p:nvSpPr>
          <p:spPr>
            <a:xfrm>
              <a:off x="15715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185730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1430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428800" y="2334750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714550" y="23372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1"/>
          <p:cNvSpPr/>
          <p:nvPr/>
        </p:nvSpPr>
        <p:spPr>
          <a:xfrm>
            <a:off x="5043375" y="2119425"/>
            <a:ext cx="3486300" cy="952500"/>
          </a:xfrm>
          <a:prstGeom prst="wedgeRoundRectCallout">
            <a:avLst>
              <a:gd fmla="val -48769" name="adj1"/>
              <a:gd fmla="val 7498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 rot="10800000">
            <a:off x="5043375" y="3500550"/>
            <a:ext cx="3486300" cy="952500"/>
          </a:xfrm>
          <a:prstGeom prst="wedgeRoundRectCallout">
            <a:avLst>
              <a:gd fmla="val -49314" name="adj1"/>
              <a:gd fmla="val 740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31"/>
          <p:cNvGrpSpPr/>
          <p:nvPr/>
        </p:nvGrpSpPr>
        <p:grpSpPr>
          <a:xfrm>
            <a:off x="6095925" y="3170650"/>
            <a:ext cx="1381200" cy="231188"/>
            <a:chOff x="1571550" y="2334750"/>
            <a:chExt cx="1381200" cy="231188"/>
          </a:xfrm>
        </p:grpSpPr>
        <p:sp>
          <p:nvSpPr>
            <p:cNvPr id="312" name="Google Shape;312;p31"/>
            <p:cNvSpPr/>
            <p:nvPr/>
          </p:nvSpPr>
          <p:spPr>
            <a:xfrm>
              <a:off x="15715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185730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21430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2428800" y="2334750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2714550" y="23372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31"/>
          <p:cNvSpPr txBox="1"/>
          <p:nvPr/>
        </p:nvSpPr>
        <p:spPr>
          <a:xfrm>
            <a:off x="4572000" y="1419835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Scenario 4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18" name="Google Shape;318;p31"/>
          <p:cNvSpPr txBox="1"/>
          <p:nvPr>
            <p:ph idx="4294967295" type="ctrTitle"/>
          </p:nvPr>
        </p:nvSpPr>
        <p:spPr>
          <a:xfrm>
            <a:off x="268500" y="1899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Test Cases (cont’d)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137250" y="76261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Scenario 3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676275" y="1533675"/>
            <a:ext cx="3362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Feedback: </a:t>
            </a:r>
            <a:r>
              <a:rPr lang="en" sz="1100">
                <a:solidFill>
                  <a:srgbClr val="026C06"/>
                </a:solidFill>
              </a:rPr>
              <a:t>Just got my order from UberEats, and it was super fast. The food was good, especially the beignets, but some of it was a little damaged and they did not bring enough sauce. More sauce, please!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676275" y="2914800"/>
            <a:ext cx="33624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Generated response:</a:t>
            </a:r>
            <a:r>
              <a:rPr lang="en" sz="1100">
                <a:solidFill>
                  <a:srgbClr val="026C06"/>
                </a:solidFill>
              </a:rPr>
              <a:t> </a:t>
            </a:r>
            <a:r>
              <a:rPr lang="en" sz="1100">
                <a:solidFill>
                  <a:srgbClr val="026C06"/>
                </a:solidFill>
              </a:rPr>
              <a:t>Thank you for your response about your order. We are working with UberEats and we are both improving every day.</a:t>
            </a:r>
            <a:endParaRPr sz="1100">
              <a:solidFill>
                <a:srgbClr val="026C06"/>
              </a:solidFill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5105325" y="2195625"/>
            <a:ext cx="336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Feedback: </a:t>
            </a:r>
            <a:r>
              <a:rPr lang="en" sz="1100">
                <a:solidFill>
                  <a:srgbClr val="026C06"/>
                </a:solidFill>
              </a:rPr>
              <a:t>I was mostly happy with my meal. My sister’s samosas were cold, as the service was a little slow. I would go there again and try something else.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5105325" y="3576750"/>
            <a:ext cx="336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Generated response:</a:t>
            </a:r>
            <a:r>
              <a:rPr lang="en" sz="1100">
                <a:solidFill>
                  <a:srgbClr val="026C06"/>
                </a:solidFill>
              </a:rPr>
              <a:t> </a:t>
            </a:r>
            <a:r>
              <a:rPr lang="en" sz="1100">
                <a:solidFill>
                  <a:srgbClr val="026C06"/>
                </a:solidFill>
              </a:rPr>
              <a:t>We’re glad you enjoyed your meal! We are continuing to work on improving your service experience.</a:t>
            </a:r>
            <a:endParaRPr sz="1100">
              <a:solidFill>
                <a:srgbClr val="026C0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453800" y="2361600"/>
            <a:ext cx="350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72000" y="107175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/>
          <p:nvPr/>
        </p:nvSpPr>
        <p:spPr>
          <a:xfrm>
            <a:off x="1871675" y="1433625"/>
            <a:ext cx="5476800" cy="3057600"/>
          </a:xfrm>
          <a:prstGeom prst="frame">
            <a:avLst>
              <a:gd fmla="val 59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1966913" y="1530825"/>
            <a:ext cx="5286300" cy="2863200"/>
          </a:xfrm>
          <a:prstGeom prst="rect">
            <a:avLst/>
          </a:prstGeom>
          <a:noFill/>
          <a:ln cap="flat" cmpd="sng" w="19050">
            <a:solidFill>
              <a:srgbClr val="026C0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2205125" y="1767000"/>
            <a:ext cx="4800600" cy="952500"/>
          </a:xfrm>
          <a:prstGeom prst="wedgeRoundRectCallout">
            <a:avLst>
              <a:gd fmla="val -48769" name="adj1"/>
              <a:gd fmla="val 7498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 rot="10800000">
            <a:off x="2205050" y="3148125"/>
            <a:ext cx="4800600" cy="952500"/>
          </a:xfrm>
          <a:prstGeom prst="wedgeRoundRectCallout">
            <a:avLst>
              <a:gd fmla="val -49314" name="adj1"/>
              <a:gd fmla="val 740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3957613" y="2818225"/>
            <a:ext cx="1381200" cy="231188"/>
            <a:chOff x="1571550" y="2334750"/>
            <a:chExt cx="1381200" cy="231188"/>
          </a:xfrm>
        </p:grpSpPr>
        <p:sp>
          <p:nvSpPr>
            <p:cNvPr id="333" name="Google Shape;333;p32"/>
            <p:cNvSpPr/>
            <p:nvPr/>
          </p:nvSpPr>
          <p:spPr>
            <a:xfrm>
              <a:off x="15715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5730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 cap="flat" cmpd="sng" w="9525">
              <a:solidFill>
                <a:srgbClr val="026C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2143050" y="23397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 cap="flat" cmpd="sng" w="9525">
              <a:solidFill>
                <a:srgbClr val="026C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428800" y="2334750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 cap="flat" cmpd="sng" w="9525">
              <a:solidFill>
                <a:srgbClr val="026C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714550" y="2337238"/>
              <a:ext cx="238200" cy="22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026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2"/>
          <p:cNvSpPr txBox="1"/>
          <p:nvPr/>
        </p:nvSpPr>
        <p:spPr>
          <a:xfrm>
            <a:off x="1795513" y="1067410"/>
            <a:ext cx="1482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Scenario 5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39" name="Google Shape;339;p32"/>
          <p:cNvSpPr txBox="1"/>
          <p:nvPr>
            <p:ph idx="4294967295" type="ctrTitle"/>
          </p:nvPr>
        </p:nvSpPr>
        <p:spPr>
          <a:xfrm>
            <a:off x="268500" y="1899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Test Cases (cont’d)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2290428" y="1843200"/>
            <a:ext cx="4629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Feedback: </a:t>
            </a:r>
            <a:r>
              <a:rPr lang="en" sz="1100">
                <a:solidFill>
                  <a:srgbClr val="026C06"/>
                </a:solidFill>
              </a:rPr>
              <a:t>I went to Panda Mick’s for dinner yesterday, and I will not be going back. Our server was very nice, but overwhelmed. There was a smell, and I don’t think that the restaurant was as clean as I would like. Your mileage may vary, but you can’t say I didn’t warn you.</a:t>
            </a:r>
            <a:endParaRPr sz="1100">
              <a:solidFill>
                <a:srgbClr val="026C06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2290428" y="3224325"/>
            <a:ext cx="4629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4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Generated response:</a:t>
            </a:r>
            <a:r>
              <a:rPr lang="en" sz="1100">
                <a:solidFill>
                  <a:srgbClr val="026C06"/>
                </a:solidFill>
              </a:rPr>
              <a:t> </a:t>
            </a:r>
            <a:r>
              <a:rPr lang="en" sz="1100">
                <a:solidFill>
                  <a:srgbClr val="026C06"/>
                </a:solidFill>
              </a:rPr>
              <a:t>We assure you that Panda Mick's is taking all precautions. We apologize that we were not up to par during your visit. Please give us another chance to provide a better experience.</a:t>
            </a:r>
            <a:endParaRPr sz="1100">
              <a:solidFill>
                <a:srgbClr val="026C0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"/>
          <p:cNvSpPr txBox="1"/>
          <p:nvPr>
            <p:ph idx="4294967295" type="ctrTitle"/>
          </p:nvPr>
        </p:nvSpPr>
        <p:spPr>
          <a:xfrm>
            <a:off x="4797200" y="2209200"/>
            <a:ext cx="35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1983975" y="235650"/>
            <a:ext cx="23061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Survey market</a:t>
            </a: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competitively </a:t>
            </a: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price our product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405650" y="373950"/>
            <a:ext cx="1313700" cy="13167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434300" y="794700"/>
            <a:ext cx="1313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1983975" y="2039475"/>
            <a:ext cx="23061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our model to work for </a:t>
            </a:r>
            <a:r>
              <a:rPr b="1"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industries beyond </a:t>
            </a: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restaurants 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1983975" y="3541800"/>
            <a:ext cx="23061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our responses live on review websites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399950" y="2027025"/>
            <a:ext cx="1313700" cy="13167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281900" y="2394900"/>
            <a:ext cx="1549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399950" y="3680100"/>
            <a:ext cx="1313700" cy="13167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"/>
          <p:cNvSpPr txBox="1"/>
          <p:nvPr/>
        </p:nvSpPr>
        <p:spPr>
          <a:xfrm>
            <a:off x="434300" y="4100850"/>
            <a:ext cx="1313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mplement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 txBox="1"/>
          <p:nvPr>
            <p:ph type="ctrTitle"/>
          </p:nvPr>
        </p:nvSpPr>
        <p:spPr>
          <a:xfrm>
            <a:off x="453800" y="2437800"/>
            <a:ext cx="350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4294967295" type="ctrTitle"/>
          </p:nvPr>
        </p:nvSpPr>
        <p:spPr>
          <a:xfrm>
            <a:off x="5111525" y="1904400"/>
            <a:ext cx="35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0" y="107175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businesses receive reviews online it’s </a:t>
            </a: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</a:t>
            </a: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track and respond to every customer. 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goal is to make responding to customers </a:t>
            </a: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</a:t>
            </a: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personalized</a:t>
            </a:r>
            <a:r>
              <a:rPr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13050" r="13050" t="0"/>
          <a:stretch/>
        </p:blipFill>
        <p:spPr>
          <a:xfrm>
            <a:off x="7577100" y="3432400"/>
            <a:ext cx="1298400" cy="1298400"/>
          </a:xfrm>
          <a:prstGeom prst="ellipse">
            <a:avLst/>
          </a:prstGeom>
          <a:noFill/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12281" l="21755" r="22331" t="11580"/>
          <a:stretch/>
        </p:blipFill>
        <p:spPr>
          <a:xfrm>
            <a:off x="3922201" y="1127837"/>
            <a:ext cx="1298400" cy="1298400"/>
          </a:xfrm>
          <a:prstGeom prst="ellipse">
            <a:avLst/>
          </a:prstGeom>
          <a:noFill/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15460" l="23514" r="23440" t="14614"/>
          <a:stretch/>
        </p:blipFill>
        <p:spPr>
          <a:xfrm>
            <a:off x="1570788" y="1727900"/>
            <a:ext cx="1298400" cy="1298400"/>
          </a:xfrm>
          <a:prstGeom prst="ellipse">
            <a:avLst/>
          </a:prstGeom>
          <a:noFill/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602" y="1727905"/>
            <a:ext cx="1298400" cy="1298400"/>
          </a:xfrm>
          <a:prstGeom prst="ellipse">
            <a:avLst/>
          </a:prstGeom>
          <a:noFill/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6"/>
          <p:cNvSpPr txBox="1"/>
          <p:nvPr>
            <p:ph idx="4294967295" type="ctrTitle"/>
          </p:nvPr>
        </p:nvSpPr>
        <p:spPr>
          <a:xfrm>
            <a:off x="268500" y="21460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For any given business, consumer feedback exists across multiple forums...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7">
            <a:alphaModFix/>
          </a:blip>
          <a:srcRect b="-150" l="19990" r="21161" t="150"/>
          <a:stretch/>
        </p:blipFill>
        <p:spPr>
          <a:xfrm>
            <a:off x="268500" y="3483250"/>
            <a:ext cx="1302300" cy="1298400"/>
          </a:xfrm>
          <a:prstGeom prst="ellipse">
            <a:avLst/>
          </a:prstGeom>
          <a:noFill/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6"/>
          <p:cNvSpPr/>
          <p:nvPr/>
        </p:nvSpPr>
        <p:spPr>
          <a:xfrm>
            <a:off x="1767300" y="3162300"/>
            <a:ext cx="5608200" cy="40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26C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8">
            <a:alphaModFix/>
          </a:blip>
          <a:srcRect b="11948" l="0" r="-786" t="12040"/>
          <a:stretch/>
        </p:blipFill>
        <p:spPr>
          <a:xfrm>
            <a:off x="2275950" y="3162300"/>
            <a:ext cx="4627200" cy="261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4294967295" type="ctrTitle"/>
          </p:nvPr>
        </p:nvSpPr>
        <p:spPr>
          <a:xfrm>
            <a:off x="268500" y="214600"/>
            <a:ext cx="506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… and reviews are integral to future consumer visits ...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88875" y="3272850"/>
            <a:ext cx="1552500" cy="15525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1952627" y="1863000"/>
            <a:ext cx="1828800" cy="18288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4006175" y="3165375"/>
            <a:ext cx="1386000" cy="13524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72125" y="3402450"/>
            <a:ext cx="1386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63.6%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31725" y="3829800"/>
            <a:ext cx="1666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consumers look at online reviews before visiting an establishment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174025" y="2064750"/>
            <a:ext cx="1386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53</a:t>
            </a:r>
            <a:r>
              <a:rPr b="1" lang="en" sz="2600">
                <a:solidFill>
                  <a:srgbClr val="FFFFFF"/>
                </a:solidFill>
              </a:rPr>
              <a:t>%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033625" y="2544675"/>
            <a:ext cx="1666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consumers expect businesses to respond to negative reviews within 7 days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000263" y="3227100"/>
            <a:ext cx="1386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6</a:t>
            </a:r>
            <a:r>
              <a:rPr b="1" lang="en" sz="2600">
                <a:solidFill>
                  <a:srgbClr val="FFFFFF"/>
                </a:solidFill>
              </a:rPr>
              <a:t>3%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012713" y="3745125"/>
            <a:ext cx="1361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consumers never receive a response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641304" y="2277300"/>
            <a:ext cx="1591200" cy="15525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5743900" y="2362950"/>
            <a:ext cx="1386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94</a:t>
            </a:r>
            <a:r>
              <a:rPr b="1" lang="en" sz="2600">
                <a:solidFill>
                  <a:srgbClr val="FFFFFF"/>
                </a:solidFill>
              </a:rPr>
              <a:t>%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603425" y="2839350"/>
            <a:ext cx="1666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consumers state an online review has helped them avoid a business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581470" y="-1070925"/>
            <a:ext cx="3626100" cy="35379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17009" l="16102" r="10502" t="-9601"/>
          <a:stretch/>
        </p:blipFill>
        <p:spPr>
          <a:xfrm>
            <a:off x="6667500" y="-1014225"/>
            <a:ext cx="3495600" cy="33954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 flipH="1" rot="10800000">
            <a:off x="1562100" y="3219450"/>
            <a:ext cx="362100" cy="196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3790950" y="3206175"/>
            <a:ext cx="342900" cy="133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>
            <a:endCxn id="97" idx="3"/>
          </p:cNvCxnSpPr>
          <p:nvPr/>
        </p:nvCxnSpPr>
        <p:spPr>
          <a:xfrm flipH="1" rot="10800000">
            <a:off x="5488829" y="3602442"/>
            <a:ext cx="385500" cy="15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 flipH="1" rot="10800000">
            <a:off x="7086600" y="2238375"/>
            <a:ext cx="190500" cy="228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3076499" y="1076250"/>
            <a:ext cx="2991000" cy="29910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676650" y="1506675"/>
            <a:ext cx="1790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45</a:t>
            </a:r>
            <a:r>
              <a:rPr b="1" lang="en" sz="4800">
                <a:solidFill>
                  <a:srgbClr val="FFFFFF"/>
                </a:solidFill>
              </a:rPr>
              <a:t>%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219450" y="2295300"/>
            <a:ext cx="2705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CONSUMERS WOULD</a:t>
            </a:r>
            <a:r>
              <a:rPr b="1" lang="en">
                <a:solidFill>
                  <a:srgbClr val="FFFFFF"/>
                </a:solidFill>
              </a:rPr>
              <a:t> RETURN </a:t>
            </a:r>
            <a:r>
              <a:rPr lang="en">
                <a:solidFill>
                  <a:srgbClr val="FFFFFF"/>
                </a:solidFill>
              </a:rPr>
              <a:t>TO A LOW RATED BUSINESS, DESPITE AN INITIAL NEGATIVE REVIEW, </a:t>
            </a:r>
            <a:r>
              <a:rPr b="1" lang="en">
                <a:solidFill>
                  <a:srgbClr val="FFFFFF"/>
                </a:solidFill>
              </a:rPr>
              <a:t>IF </a:t>
            </a:r>
            <a:r>
              <a:rPr lang="en">
                <a:solidFill>
                  <a:srgbClr val="FFFFFF"/>
                </a:solidFill>
              </a:rPr>
              <a:t>THE BUSINESS</a:t>
            </a:r>
            <a:r>
              <a:rPr b="1" lang="en">
                <a:solidFill>
                  <a:srgbClr val="FFFFFF"/>
                </a:solidFill>
              </a:rPr>
              <a:t> RESPONDED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ctrTitle"/>
          </p:nvPr>
        </p:nvSpPr>
        <p:spPr>
          <a:xfrm>
            <a:off x="3067050" y="4491325"/>
            <a:ext cx="603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… yet businesses hardly respond.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ctrTitle"/>
          </p:nvPr>
        </p:nvSpPr>
        <p:spPr>
          <a:xfrm>
            <a:off x="268500" y="361350"/>
            <a:ext cx="86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As of 2017, there were ~ 45.17MM restaurant Reviews on Yelp, most without responses from business owners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571500" y="1533525"/>
            <a:ext cx="1781100" cy="952500"/>
          </a:xfrm>
          <a:prstGeom prst="wedgeRoundRectCallout">
            <a:avLst>
              <a:gd fmla="val -17378" name="adj1"/>
              <a:gd fmla="val 750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571500" y="1600200"/>
            <a:ext cx="1781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Food was amazing! Can’t wait to come back!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714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0572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13429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6287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19144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2040900" y="3228975"/>
            <a:ext cx="1781100" cy="952500"/>
          </a:xfrm>
          <a:prstGeom prst="wedgeRoundRectCallout">
            <a:avLst>
              <a:gd fmla="val -17378" name="adj1"/>
              <a:gd fmla="val 750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2040900" y="3295650"/>
            <a:ext cx="1781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Awful service! Do not recommend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224085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52660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281235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309810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338385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660025" y="3886650"/>
            <a:ext cx="180900" cy="18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664800" y="1533525"/>
            <a:ext cx="1781100" cy="952500"/>
          </a:xfrm>
          <a:prstGeom prst="wedgeRoundRectCallout">
            <a:avLst>
              <a:gd fmla="val -17378" name="adj1"/>
              <a:gd fmla="val 750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726750" y="1533525"/>
            <a:ext cx="1657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Went here for my birthday. Good food, but no free cake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8647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1505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4362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47220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50077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5314950" y="3228975"/>
            <a:ext cx="1781100" cy="952500"/>
          </a:xfrm>
          <a:prstGeom prst="wedgeRoundRectCallout">
            <a:avLst>
              <a:gd fmla="val -17378" name="adj1"/>
              <a:gd fmla="val 750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5376900" y="3228975"/>
            <a:ext cx="1657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Typical local diner food. Ordered on UberEats- food was cold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51490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580065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608640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37215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6657900" y="384855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6896100" y="1533525"/>
            <a:ext cx="1781100" cy="952500"/>
          </a:xfrm>
          <a:prstGeom prst="wedgeRoundRectCallout">
            <a:avLst>
              <a:gd fmla="val -17378" name="adj1"/>
              <a:gd fmla="val 750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6958050" y="1533525"/>
            <a:ext cx="1657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4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6C06"/>
                </a:solidFill>
              </a:rPr>
              <a:t>Slow service but good ambiance and food. Took a while for water</a:t>
            </a:r>
            <a:endParaRPr b="1" sz="1100">
              <a:solidFill>
                <a:srgbClr val="026C06"/>
              </a:solidFill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0960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3818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76675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795330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26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8239050" y="2153100"/>
            <a:ext cx="238200" cy="22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6C0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4294967295" type="ctrTitle"/>
          </p:nvPr>
        </p:nvSpPr>
        <p:spPr>
          <a:xfrm>
            <a:off x="638175" y="2285400"/>
            <a:ext cx="782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pportunity exists to enable direct business to consumer feedback across multiple platforms with the help of a personalized NLP plugin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4294967295" type="ctrTitle"/>
          </p:nvPr>
        </p:nvSpPr>
        <p:spPr>
          <a:xfrm>
            <a:off x="491900" y="1952025"/>
            <a:ext cx="35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b="1"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26C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